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352" r:id="rId3"/>
    <p:sldId id="257" r:id="rId4"/>
    <p:sldId id="258" r:id="rId5"/>
    <p:sldId id="259" r:id="rId6"/>
    <p:sldId id="351" r:id="rId7"/>
    <p:sldId id="284" r:id="rId8"/>
    <p:sldId id="260" r:id="rId9"/>
    <p:sldId id="273" r:id="rId10"/>
    <p:sldId id="263" r:id="rId11"/>
    <p:sldId id="332" r:id="rId12"/>
    <p:sldId id="274" r:id="rId13"/>
    <p:sldId id="334" r:id="rId14"/>
    <p:sldId id="285" r:id="rId15"/>
    <p:sldId id="266" r:id="rId16"/>
    <p:sldId id="271" r:id="rId17"/>
    <p:sldId id="278" r:id="rId18"/>
    <p:sldId id="268" r:id="rId19"/>
    <p:sldId id="310" r:id="rId20"/>
    <p:sldId id="272" r:id="rId21"/>
    <p:sldId id="281" r:id="rId22"/>
    <p:sldId id="349" r:id="rId23"/>
    <p:sldId id="279" r:id="rId24"/>
    <p:sldId id="269" r:id="rId25"/>
    <p:sldId id="275" r:id="rId26"/>
    <p:sldId id="280" r:id="rId27"/>
    <p:sldId id="323" r:id="rId28"/>
    <p:sldId id="261" r:id="rId29"/>
    <p:sldId id="270" r:id="rId30"/>
    <p:sldId id="276" r:id="rId31"/>
    <p:sldId id="267" r:id="rId32"/>
    <p:sldId id="265" r:id="rId33"/>
    <p:sldId id="35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098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v26ifhMfpk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useivaticani.va/content/dam/museivaticani/immagini/collezioni/musei/stanze_raffaello/03_02_Scuola_Atene.jpg/jcr:content/renditions/cq5dam.web.1280.12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2" y="-412034"/>
            <a:ext cx="12192000" cy="95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D63D97-FBC1-4E2B-A476-1AF5C52800F2}"/>
              </a:ext>
            </a:extLst>
          </p:cNvPr>
          <p:cNvSpPr/>
          <p:nvPr/>
        </p:nvSpPr>
        <p:spPr>
          <a:xfrm>
            <a:off x="530771" y="265386"/>
            <a:ext cx="8082455" cy="3276600"/>
          </a:xfrm>
          <a:prstGeom prst="rect">
            <a:avLst/>
          </a:prstGeom>
          <a:solidFill>
            <a:srgbClr val="E0D9BD">
              <a:alpha val="38000"/>
            </a:srgbClr>
          </a:solidFill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80395" y="2663502"/>
            <a:ext cx="10704787" cy="765498"/>
          </a:xfrm>
        </p:spPr>
        <p:txBody>
          <a:bodyPr>
            <a:noAutofit/>
          </a:bodyPr>
          <a:lstStyle/>
          <a:p>
            <a:pPr algn="ctr"/>
            <a:r>
              <a:rPr lang="en-US" sz="12000" dirty="0">
                <a:solidFill>
                  <a:schemeClr val="bg1"/>
                </a:solidFill>
                <a:effectLst>
                  <a:glow rad="63500">
                    <a:schemeClr val="accent3"/>
                  </a:glow>
                </a:effectLst>
              </a:rPr>
              <a:t>30 </a:t>
            </a:r>
            <a:r>
              <a:rPr lang="en-US" sz="6000" dirty="0">
                <a:solidFill>
                  <a:schemeClr val="bg1"/>
                </a:solidFill>
                <a:effectLst>
                  <a:glow rad="63500">
                    <a:schemeClr val="accent3"/>
                  </a:glow>
                </a:effectLst>
              </a:rPr>
              <a:t>most Famous </a:t>
            </a:r>
            <a:br>
              <a:rPr lang="en-US" sz="6000" dirty="0">
                <a:solidFill>
                  <a:schemeClr val="bg1"/>
                </a:solidFill>
                <a:effectLst>
                  <a:glow rad="63500">
                    <a:schemeClr val="accent3"/>
                  </a:glow>
                </a:effectLst>
              </a:rPr>
            </a:br>
            <a:r>
              <a:rPr lang="en-US" sz="6000" dirty="0">
                <a:solidFill>
                  <a:schemeClr val="bg1"/>
                </a:solidFill>
                <a:effectLst>
                  <a:glow rad="63500">
                    <a:schemeClr val="accent3"/>
                  </a:glow>
                </a:effectLst>
              </a:rPr>
              <a:t>works of art</a:t>
            </a:r>
            <a:br>
              <a:rPr lang="en-US" sz="6000" dirty="0">
                <a:solidFill>
                  <a:schemeClr val="bg1"/>
                </a:solidFill>
                <a:effectLst>
                  <a:glow rad="63500">
                    <a:schemeClr val="accent3"/>
                  </a:glo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glow>
                    <a:schemeClr val="accent3"/>
                  </a:glow>
                </a:effectLst>
              </a:rPr>
              <a:t>Everyone should know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B436E-ED2E-FA9B-0BAA-A4FD316DE2E0}"/>
              </a:ext>
            </a:extLst>
          </p:cNvPr>
          <p:cNvSpPr txBox="1"/>
          <p:nvPr/>
        </p:nvSpPr>
        <p:spPr>
          <a:xfrm>
            <a:off x="2989577" y="3660647"/>
            <a:ext cx="3164842" cy="90794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300" dirty="0">
                <a:solidFill>
                  <a:schemeClr val="accent3">
                    <a:lumMod val="75000"/>
                  </a:schemeClr>
                </a:solidFill>
              </a:rPr>
              <a:t>SELF TEST</a:t>
            </a:r>
          </a:p>
        </p:txBody>
      </p:sp>
    </p:spTree>
    <p:extLst>
      <p:ext uri="{BB962C8B-B14F-4D97-AF65-F5344CB8AC3E}">
        <p14:creationId xmlns:p14="http://schemas.microsoft.com/office/powerpoint/2010/main" val="19645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isje met de pare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958" y="1965483"/>
            <a:ext cx="4038084" cy="472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B9F491-487C-8412-FF73-B3A29D54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C553E9A2-C884-4068-945B-9E09ABFA7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2049" y="1889117"/>
            <a:ext cx="4219902" cy="485816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52AD29-A989-D2C6-A19B-1C110646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mbrandt self portrait national galle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124" y="2059797"/>
            <a:ext cx="3603402" cy="44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75023-D0CE-42D2-AEEC-1C19B9C5316D}"/>
              </a:ext>
            </a:extLst>
          </p:cNvPr>
          <p:cNvSpPr txBox="1"/>
          <p:nvPr/>
        </p:nvSpPr>
        <p:spPr>
          <a:xfrm>
            <a:off x="1665175" y="5315985"/>
            <a:ext cx="5813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8" algn="ctr"/>
            <a:r>
              <a:rPr lang="en-US" b="1" dirty="0">
                <a:solidFill>
                  <a:srgbClr val="FF0000"/>
                </a:solidFill>
              </a:rPr>
              <a:t>Rembrandt documentary</a:t>
            </a:r>
            <a:r>
              <a:rPr lang="en-US" b="1" dirty="0">
                <a:solidFill>
                  <a:srgbClr val="FF0000"/>
                </a:solidFill>
                <a:hlinkClick r:id="rId3"/>
              </a:rPr>
              <a:t>: HERE </a:t>
            </a:r>
            <a:r>
              <a:rPr lang="en-US" b="1" dirty="0">
                <a:solidFill>
                  <a:srgbClr val="FF0000"/>
                </a:solidFill>
              </a:rPr>
              <a:t>(Good)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257590-4DAD-C983-0684-E8EA1585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1C06F91D-0D53-481C-BFAA-10002953D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401" y="2101138"/>
            <a:ext cx="5655197" cy="446782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D5C4711-3BF2-8CC9-CFD2-2A425A06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the great wave off kanagaw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6895" y="2048587"/>
            <a:ext cx="6670209" cy="44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57901A-3480-78A7-F703-1F1A5205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think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5490" y="2164200"/>
            <a:ext cx="5873020" cy="44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609EE3-AE98-892A-2968-C714CAB8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8/87/WLA_moma_Reflections_of_Clouds_on_the_Water-Lily_Pond_Mone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10142"/>
          <a:stretch/>
        </p:blipFill>
        <p:spPr bwMode="auto">
          <a:xfrm>
            <a:off x="683172" y="2039007"/>
            <a:ext cx="8078602" cy="39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2BF549-7EFB-B1FC-B516-DE230D01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basket of apples cezan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734" y="2012719"/>
            <a:ext cx="5718532" cy="45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DB5A403-4501-0818-10CB-EEBE277B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painting of a scene at night with 10 swirly stars, Venus, and a bright yellow crescent Moon. In the background there are hills, in the middle ground there is a moonlit town with a church that has an elongated steeple, and in the foreground there is the dark green silhouette of a cypress tree and house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153" y="2024062"/>
            <a:ext cx="5641693" cy="44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2CC92AC-DBF7-7FD8-FE5F-95F0522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8BE61157-57BD-43C5-9F49-702AA620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220" y="1946390"/>
            <a:ext cx="7125557" cy="4744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F5578-A571-7B78-70FF-1DED70A2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52F3A-216E-4C6A-81BF-AECF016F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D5F02-72BC-BFE9-C7BD-77981FE5E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Test yourself! </a:t>
            </a:r>
          </a:p>
          <a:p>
            <a:pPr marL="0" indent="0" algn="ctr">
              <a:buNone/>
            </a:pPr>
            <a:r>
              <a:rPr lang="en-US" sz="3200" b="1" dirty="0"/>
              <a:t>For each slide, write down the following:</a:t>
            </a:r>
          </a:p>
          <a:p>
            <a:r>
              <a:rPr lang="en-US" sz="3200" b="1" dirty="0"/>
              <a:t>Artist: </a:t>
            </a:r>
          </a:p>
          <a:p>
            <a:r>
              <a:rPr lang="en-US" sz="3200" b="1" dirty="0"/>
              <a:t>Title of Artwork:</a:t>
            </a:r>
          </a:p>
          <a:p>
            <a:r>
              <a:rPr lang="en-US" sz="3200" b="1" dirty="0"/>
              <a:t>Genre:</a:t>
            </a:r>
          </a:p>
        </p:txBody>
      </p:sp>
    </p:spTree>
    <p:extLst>
      <p:ext uri="{BB962C8B-B14F-4D97-AF65-F5344CB8AC3E}">
        <p14:creationId xmlns:p14="http://schemas.microsoft.com/office/powerpoint/2010/main" val="42583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wood, painting&#10;&#10;Description automatically generated">
            <a:extLst>
              <a:ext uri="{FF2B5EF4-FFF2-40B4-BE49-F238E27FC236}">
                <a16:creationId xmlns:a16="http://schemas.microsoft.com/office/drawing/2014/main" id="{92D5D041-4C44-4E74-94E4-6B66C79A3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924" y="2002882"/>
            <a:ext cx="3710152" cy="46098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95A0A43-FEC8-C086-C8E9-E6D8EF3F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the kiss gustav klimt paint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7097" y="2186622"/>
            <a:ext cx="4229805" cy="432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B56E040-C8EB-FDBE-8666-C34BD22B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0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edclothes, fabric, stone&#10;&#10;Description automatically generated">
            <a:extLst>
              <a:ext uri="{FF2B5EF4-FFF2-40B4-BE49-F238E27FC236}">
                <a16:creationId xmlns:a16="http://schemas.microsoft.com/office/drawing/2014/main" id="{38AC474B-5A16-4297-893C-082402C83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5557" y="1922462"/>
            <a:ext cx="2712885" cy="474755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48FF66-C166-C7CB-0C7F-F68057F5E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omposition 7 kandinsk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5805" y="2059098"/>
            <a:ext cx="6512389" cy="427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667014-40BF-45B4-C587-9DEB8AD16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n and woman with stern expession stand side-by-side. The man holds a pitch fork and wears glasse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560" y="2205327"/>
            <a:ext cx="3280657" cy="3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1412E6-F4DD-4425-B795-7A38B58FAE73}"/>
              </a:ext>
            </a:extLst>
          </p:cNvPr>
          <p:cNvSpPr/>
          <p:nvPr/>
        </p:nvSpPr>
        <p:spPr>
          <a:xfrm>
            <a:off x="620783" y="2282491"/>
            <a:ext cx="44107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haroni" panose="020B0604020202020204" pitchFamily="2" charset="-79"/>
                <a:cs typeface="Aharoni" panose="020B0604020202020204" pitchFamily="2" charset="-79"/>
              </a:rPr>
              <a:t>American Gothic</a:t>
            </a:r>
            <a:r>
              <a:rPr lang="en-US" sz="1600" dirty="0">
                <a:latin typeface="Aharoni" panose="020B0604020202020204" pitchFamily="2" charset="-79"/>
                <a:cs typeface="Aharoni" panose="020B0604020202020204" pitchFamily="2" charset="-79"/>
              </a:rPr>
              <a:t> is a 1930 painting by Grant Wood in the collection of the Art Institute of Chicago. Wood was inspired to paint what is now known as the </a:t>
            </a:r>
            <a:r>
              <a:rPr lang="en-US" sz="1600" i="1" dirty="0">
                <a:latin typeface="Aharoni" panose="020B0604020202020204" pitchFamily="2" charset="-79"/>
                <a:cs typeface="Aharoni" panose="020B0604020202020204" pitchFamily="2" charset="-79"/>
              </a:rPr>
              <a:t>American Gothic</a:t>
            </a:r>
            <a:r>
              <a:rPr lang="en-US" sz="1600" dirty="0">
                <a:latin typeface="Aharoni" panose="020B0604020202020204" pitchFamily="2" charset="-79"/>
                <a:cs typeface="Aharoni" panose="020B0604020202020204" pitchFamily="2" charset="-79"/>
              </a:rPr>
              <a:t> House in Eldon, Iowa, along with "the kind of people I fancied should live in that house". It depicts a farmer standing beside his daughter – often mistakenly assumed to be his wife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9C0634-04A8-5E20-51DB-64F8677D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w's skull red white and bl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7556" y="2059098"/>
            <a:ext cx="4088887" cy="45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EF0AAA-6E5F-88C0-F1C2-BA61C67F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ersistence of memo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70" y="2055647"/>
            <a:ext cx="5904859" cy="44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EFDCB94-7287-7180-538D-CFE18EFA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sitting, chair, table&#10;&#10;Description automatically generated">
            <a:extLst>
              <a:ext uri="{FF2B5EF4-FFF2-40B4-BE49-F238E27FC236}">
                <a16:creationId xmlns:a16="http://schemas.microsoft.com/office/drawing/2014/main" id="{E62D595D-5AE2-41CC-8445-CA179A5B2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61" y="1979555"/>
            <a:ext cx="4789678" cy="469388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8F2FEA-37AD-1B47-50CA-E33DA3A7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sr-ugc.imgix.net/assets/015/941/856/1ae12e439454b805e232cd3fab04a8eb_original.jpg?ixlib=rb-2.1.0&amp;crop=faces&amp;w=1552&amp;h=873&amp;fit=crop&amp;v=1490061678&amp;auto=format&amp;frame=1&amp;q=92&amp;s=42e11cd011235041a42149f5ef9b015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4079" y="1893841"/>
            <a:ext cx="8255841" cy="49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72B2DA-4177-4814-5BC7-754F9664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ighthawks by Edward Hopper 19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898" y="2290324"/>
            <a:ext cx="7634203" cy="41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CEF09F-83B0-3118-60B8-A5F7F213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80499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See adjacent text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36" y="1965098"/>
            <a:ext cx="3132927" cy="466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ristina's wor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5955" y="2101139"/>
            <a:ext cx="6532089" cy="43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46A344-8149-AA0E-A317-458D80745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reproduction-gallery.com/catalogue/uploads/1033298781_large-image_jacksonpollocklavendermistl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8476" y="2112907"/>
            <a:ext cx="5827048" cy="440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3C698B-F936-0110-8CD2-39AA130C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warhol campbells sou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00" y="2086440"/>
            <a:ext cx="7190600" cy="43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98B4DD-1086-229E-DD33-B96C017C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3802C-9FB0-D83A-EFEC-C285B553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0015A-D5FD-3F5C-7382-26E29DC99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did you do?</a:t>
            </a:r>
          </a:p>
          <a:p>
            <a:pPr marL="0" indent="0">
              <a:buNone/>
            </a:pPr>
            <a:r>
              <a:rPr lang="en-US" sz="3200" b="1" dirty="0"/>
              <a:t>Check your answers by using the other presentation, </a:t>
            </a:r>
            <a:r>
              <a:rPr lang="en-US" sz="3200" b="1" u="sng" dirty="0"/>
              <a:t>30 Most Famous Works of Art. </a:t>
            </a:r>
          </a:p>
        </p:txBody>
      </p:sp>
    </p:spTree>
    <p:extLst>
      <p:ext uri="{BB962C8B-B14F-4D97-AF65-F5344CB8AC3E}">
        <p14:creationId xmlns:p14="http://schemas.microsoft.com/office/powerpoint/2010/main" val="6868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1" y="687474"/>
            <a:ext cx="8047801" cy="730735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2050" name="Picture 2" descr="http://www.museivaticani.va/content/dam/museivaticani/immagini/collezioni/musei/stanze_raffaello/03_02_Scuola_Atene.jpg/jcr:content/renditions/cq5dam.web.1280.128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1687" y="2243333"/>
            <a:ext cx="5026807" cy="39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helangelo - Creation of Adam (cropped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025" y="2231073"/>
            <a:ext cx="7989888" cy="362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A09B55-BF3E-94EC-73D2-BDAF6D28F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C776657B-4E36-F68F-3801-D889565F9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294" y="1881823"/>
            <a:ext cx="3145586" cy="460896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4CD6B5-EF16-9FD1-CCCC-DD1930CA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the last supper da vinc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365" y="2060051"/>
            <a:ext cx="7895269" cy="41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DB31B3-03E4-5E90-9BA0-5CEECC3F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0/0b/Sandro_Botticelli_-_La_nascita_di_Venere_-_Google_Art_Project_-_edited.jpg/1280px-Sandro_Botticelli_-_La_nascita_di_Venere_-_Google_Art_Project_-_edit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1217" y="2111648"/>
            <a:ext cx="6761565" cy="42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CCAEBCB-348F-CDD3-85D1-578B6C69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602-3 Caravaggio,Supper at Emmaus National Gallery, Lond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2937" y="2132112"/>
            <a:ext cx="6258125" cy="44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ECD5B7-8254-7A70-AA93-3CA6ED8D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00"/>
    </mc:Choice>
    <mc:Fallback xmlns="">
      <p:transition spd="slow" advTm="13000"/>
    </mc:Fallback>
  </mc:AlternateContent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9059</TotalTime>
  <Words>132</Words>
  <Application>Microsoft Office PowerPoint</Application>
  <PresentationFormat>On-screen Show (4:3)</PresentationFormat>
  <Paragraphs>12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Aharoni</vt:lpstr>
      <vt:lpstr>Gill Sans MT</vt:lpstr>
      <vt:lpstr>Wingdings 2</vt:lpstr>
      <vt:lpstr>Dividend</vt:lpstr>
      <vt:lpstr>30 most Famous  works of art Everyone should know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30 Famous artworks</dc:title>
  <dc:creator>Bruce Black</dc:creator>
  <cp:lastModifiedBy>Bruce Black</cp:lastModifiedBy>
  <cp:revision>129</cp:revision>
  <dcterms:created xsi:type="dcterms:W3CDTF">2019-08-05T22:00:36Z</dcterms:created>
  <dcterms:modified xsi:type="dcterms:W3CDTF">2022-09-07T18:14:58Z</dcterms:modified>
</cp:coreProperties>
</file>